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embeddedFontLst>
    <p:embeddedFont>
      <p:font typeface="Montserrat"/>
      <p:regular r:id="rId9"/>
      <p:bold r:id="rId10"/>
      <p:italic r:id="rId11"/>
      <p:boldItalic r:id="rId12"/>
    </p:embeddedFont>
    <p:embeddedFont>
      <p:font typeface="La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italic.fntdata"/><Relationship Id="rId10" Type="http://schemas.openxmlformats.org/officeDocument/2006/relationships/font" Target="fonts/Montserrat-bold.fntdata"/><Relationship Id="rId13" Type="http://schemas.openxmlformats.org/officeDocument/2006/relationships/font" Target="fonts/Lato-regular.fntdata"/><Relationship Id="rId12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Montserrat-regular.fntdata"/><Relationship Id="rId15" Type="http://schemas.openxmlformats.org/officeDocument/2006/relationships/font" Target="fonts/Lato-italic.fntdata"/><Relationship Id="rId14" Type="http://schemas.openxmlformats.org/officeDocument/2006/relationships/font" Target="fonts/Lato-bold.fntdata"/><Relationship Id="rId16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6c473555e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6c473555e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6c473555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6c473555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Relationship Id="rId4" Type="http://schemas.openxmlformats.org/officeDocument/2006/relationships/image" Target="../media/image4.gif"/><Relationship Id="rId5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273150" y="1037200"/>
            <a:ext cx="5281500" cy="17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IDEAS PROYECTO COMPUTACIÓN VISUAL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Cristian Camilo </a:t>
            </a:r>
            <a:r>
              <a:rPr lang="es"/>
              <a:t>Cubillos Reyes  </a:t>
            </a:r>
            <a:r>
              <a:rPr lang="es">
                <a:solidFill>
                  <a:srgbClr val="00FFFF"/>
                </a:solidFill>
              </a:rPr>
              <a:t>(ccubillos@unal.edu.co)</a:t>
            </a:r>
            <a:endParaRPr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Estephanie Pérez Mira </a:t>
            </a:r>
            <a:r>
              <a:rPr lang="es">
                <a:solidFill>
                  <a:srgbClr val="00FFFF"/>
                </a:solidFill>
              </a:rPr>
              <a:t>(eperezmi@unal.edu.co)</a:t>
            </a:r>
            <a:endParaRPr>
              <a:solidFill>
                <a:srgbClr val="00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ctrTitle"/>
          </p:nvPr>
        </p:nvSpPr>
        <p:spPr>
          <a:xfrm>
            <a:off x="3238825" y="719175"/>
            <a:ext cx="5538300" cy="17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1250"/>
              <a:buNone/>
            </a:pPr>
            <a:r>
              <a:rPr b="1" lang="es" sz="2400"/>
              <a:t>Idea #1:  </a:t>
            </a:r>
            <a:r>
              <a:rPr b="1" lang="es" sz="2400"/>
              <a:t>snAIder: Planificación Cinematográfica con IA Generativa y Realidad Mixta​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1250"/>
              <a:buNone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1250"/>
              <a:buNone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41250"/>
              <a:buNone/>
            </a:pPr>
            <a:r>
              <a:t/>
            </a:r>
            <a:endParaRPr b="1" sz="2400"/>
          </a:p>
        </p:txBody>
      </p:sp>
      <p:sp>
        <p:nvSpPr>
          <p:cNvPr id="141" name="Google Shape;141;p14"/>
          <p:cNvSpPr txBox="1"/>
          <p:nvPr>
            <p:ph type="ctrTitle"/>
          </p:nvPr>
        </p:nvSpPr>
        <p:spPr>
          <a:xfrm>
            <a:off x="304025" y="2544100"/>
            <a:ext cx="5713800" cy="24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89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¿Qué es snAIder?</a:t>
            </a:r>
            <a:endParaRPr b="1" sz="889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9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89">
                <a:latin typeface="Lato"/>
                <a:ea typeface="Lato"/>
                <a:cs typeface="Lato"/>
                <a:sym typeface="Lato"/>
              </a:rPr>
              <a:t>Una herramienta que utiliza IA generativa y realidad mixta para facilitar la planificación de escenas cinematográficas.​</a:t>
            </a:r>
            <a:endParaRPr sz="889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9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89">
                <a:solidFill>
                  <a:srgbClr val="00FFFF"/>
                </a:solidFill>
                <a:latin typeface="Lato"/>
                <a:ea typeface="Lato"/>
                <a:cs typeface="Lato"/>
                <a:sym typeface="Lato"/>
              </a:rPr>
              <a:t>Funcionalidades Clave:</a:t>
            </a:r>
            <a:endParaRPr b="1" sz="889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9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27946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b="1" lang="es" sz="889">
                <a:latin typeface="Lato"/>
                <a:ea typeface="Lato"/>
                <a:cs typeface="Lato"/>
                <a:sym typeface="Lato"/>
              </a:rPr>
              <a:t>Entrada de voz a escena: Usa speech-to-text (modelo de Hugging Face) para interpretar comandos de voz.</a:t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-27946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b="1" lang="es" sz="889">
                <a:latin typeface="Lato"/>
                <a:ea typeface="Lato"/>
                <a:cs typeface="Lato"/>
                <a:sym typeface="Lato"/>
              </a:rPr>
              <a:t>Generación de objetos 3D: Solicita modelos a Meshy.ai según las descripciones obtenidas del usuario.</a:t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-27946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b="1" lang="es" sz="889">
                <a:latin typeface="Lato"/>
                <a:ea typeface="Lato"/>
                <a:cs typeface="Lato"/>
                <a:sym typeface="Lato"/>
              </a:rPr>
              <a:t>Conversión de escena a guión: Un LLM (como ChatGPT) traduce los movimientos y disposiciones en un guión cinematográfico.</a:t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-27946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b="1" lang="es" sz="889">
                <a:latin typeface="Lato"/>
                <a:ea typeface="Lato"/>
                <a:cs typeface="Lato"/>
                <a:sym typeface="Lato"/>
              </a:rPr>
              <a:t>Motor de ejecución: Implementado en Unity, compatible con cascos de Realidad Mixta como Meta Quest.</a:t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-27946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b="1" lang="es" sz="889">
                <a:latin typeface="Lato"/>
                <a:ea typeface="Lato"/>
                <a:cs typeface="Lato"/>
                <a:sym typeface="Lato"/>
              </a:rPr>
              <a:t>Comunicación: REST APIs conectan Unity con servicios externos para generar y actualizar escenas en tiempo real.</a:t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-279463" lvl="0" marL="457200" rtl="0" algn="l">
              <a:spcBef>
                <a:spcPts val="0"/>
              </a:spcBef>
              <a:spcAft>
                <a:spcPts val="0"/>
              </a:spcAft>
              <a:buSzPct val="100000"/>
              <a:buFont typeface="Lato"/>
              <a:buChar char="●"/>
            </a:pPr>
            <a:r>
              <a:rPr b="1" lang="es" sz="889">
                <a:latin typeface="Lato"/>
                <a:ea typeface="Lato"/>
                <a:cs typeface="Lato"/>
                <a:sym typeface="Lato"/>
              </a:rPr>
              <a:t>Reproducción dinámica: Cambios en el guión actualizan instantáneamente la experiencia en MR.</a:t>
            </a:r>
            <a:endParaRPr b="1" sz="889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100112"/>
              <a:buNone/>
            </a:pPr>
            <a:r>
              <a:t/>
            </a:r>
            <a:endParaRPr b="1" sz="889">
              <a:solidFill>
                <a:srgbClr val="00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 b="11360" l="0" r="0" t="-11360"/>
          <a:stretch/>
        </p:blipFill>
        <p:spPr>
          <a:xfrm>
            <a:off x="5944900" y="2964825"/>
            <a:ext cx="3020498" cy="1506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ctrTitle"/>
          </p:nvPr>
        </p:nvSpPr>
        <p:spPr>
          <a:xfrm>
            <a:off x="469625" y="640175"/>
            <a:ext cx="80079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50"/>
              <a:t>Idea #2: Piezas de arte como gráficas computacionales </a:t>
            </a:r>
            <a:endParaRPr b="1" sz="2150"/>
          </a:p>
        </p:txBody>
      </p:sp>
      <p:sp>
        <p:nvSpPr>
          <p:cNvPr id="148" name="Google Shape;148;p15"/>
          <p:cNvSpPr txBox="1"/>
          <p:nvPr>
            <p:ph idx="1" type="subTitle"/>
          </p:nvPr>
        </p:nvSpPr>
        <p:spPr>
          <a:xfrm>
            <a:off x="469625" y="1380500"/>
            <a:ext cx="4216800" cy="32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50">
                <a:solidFill>
                  <a:srgbClr val="00FFFF"/>
                </a:solidFill>
              </a:rPr>
              <a:t>Inspiración para el proyecto:</a:t>
            </a:r>
            <a:endParaRPr b="1" sz="85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/>
              <a:t>Saskia Freeke presenta en su blog (sasj.tumblr.com) una colección de GIFs que exploran formas geométricas, color, repetición y movimiento de manera abstracta y expresiva.</a:t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50">
                <a:solidFill>
                  <a:srgbClr val="00FFFF"/>
                </a:solidFill>
              </a:rPr>
              <a:t>Motivación:</a:t>
            </a:r>
            <a:endParaRPr b="1" sz="85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/>
              <a:t>Queremos investigar nuevas formas de creación artística combinando programación, arte digital y gráficos computacionales, desarrollando piezas visuales expresivas a partir de descripciones en lenguaje natural.</a:t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50">
                <a:solidFill>
                  <a:srgbClr val="00FFFF"/>
                </a:solidFill>
              </a:rPr>
              <a:t>Entrada: </a:t>
            </a:r>
            <a:endParaRPr b="1" sz="85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/>
              <a:t>El usuario describe su idea y la estética que desea trabajar, en lenguaje natural.</a:t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50">
                <a:solidFill>
                  <a:srgbClr val="00FFFF"/>
                </a:solidFill>
              </a:rPr>
              <a:t>Generación de conceptos visuales: </a:t>
            </a:r>
            <a:endParaRPr b="1" sz="85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/>
              <a:t>El sistema traduce la interpretación en una guía para construir imágenes o secuencias animadas, considerando composición, color, formas y movimiento.</a:t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50">
                <a:solidFill>
                  <a:srgbClr val="00FFFF"/>
                </a:solidFill>
              </a:rPr>
              <a:t>Selección de plantillas o elementos gráficos: </a:t>
            </a:r>
            <a:endParaRPr b="1" sz="85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/>
              <a:t>Se escogen y adaptan recursos visuales, como patrones geométricos, texturas, o estilos de animación, según un sistema propio de etiquetas y descripciones.</a:t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5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850">
                <a:solidFill>
                  <a:srgbClr val="00FFFF"/>
                </a:solidFill>
              </a:rPr>
              <a:t>Exportación: </a:t>
            </a:r>
            <a:endParaRPr b="1" sz="850">
              <a:solidFill>
                <a:srgbClr val="00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50"/>
              <a:t>Se genera una imagen o animación artística (por ejemplo, un gif) que el usuario puede visualizar, descargar o utilizar como punto de partida para nuevas creaciones.</a:t>
            </a:r>
            <a:endParaRPr sz="850"/>
          </a:p>
        </p:txBody>
      </p:sp>
      <p:pic>
        <p:nvPicPr>
          <p:cNvPr descr="A generative artwork featuring an array of rotating rectangles in shades of pink, blue, and purple. The elements spiral outward in a dynamic, fragmented pattern, creating a sense of movement and depth with varying sizes and orientations."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4175" y="1380500"/>
            <a:ext cx="2160825" cy="21608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lively abstract animation featuring a dynamic array of geometric shapes in shades of pink and orange. The composition includes triangles, squares, and lines that overlap and intersect, creating a sense of movement and depth. The vibrant colors and shifting patterns evoke a playful and energetic aesthetic, with shapes continuously transforming and interacting."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8300" y="2460913"/>
            <a:ext cx="2206075" cy="220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2750" y="1146275"/>
            <a:ext cx="1145148" cy="1145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